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quada One" charset="1" panose="020000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4163" y="3215361"/>
            <a:ext cx="11019675" cy="354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0"/>
              </a:lnSpc>
            </a:pPr>
            <a:r>
              <a:rPr lang="en-US" sz="17554" spc="-789">
                <a:solidFill>
                  <a:srgbClr val="35DBFF"/>
                </a:solidFill>
                <a:latin typeface="Squada One"/>
                <a:ea typeface="Squada One"/>
                <a:cs typeface="Squada One"/>
                <a:sym typeface="Squada One"/>
              </a:rPr>
              <a:t>LUNG DISEASE DETECTION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0304" y="6527414"/>
            <a:ext cx="7907392" cy="5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 SHORT OVERVIEW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3548" y="3232302"/>
            <a:ext cx="12403333" cy="262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20"/>
              </a:lnSpc>
            </a:pPr>
            <a:r>
              <a:rPr lang="en-US" sz="2101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032069">
            <a:off x="13978245" y="7623328"/>
            <a:ext cx="3658235" cy="3452043"/>
          </a:xfrm>
          <a:custGeom>
            <a:avLst/>
            <a:gdLst/>
            <a:ahLst/>
            <a:cxnLst/>
            <a:rect r="r" b="b" t="t" l="l"/>
            <a:pathLst>
              <a:path h="3452043" w="3658235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950465">
            <a:off x="812431" y="3291979"/>
            <a:ext cx="2048668" cy="1933198"/>
          </a:xfrm>
          <a:custGeom>
            <a:avLst/>
            <a:gdLst/>
            <a:ahLst/>
            <a:cxnLst/>
            <a:rect r="r" b="b" t="t" l="l"/>
            <a:pathLst>
              <a:path h="1933198" w="204866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829" y="214297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68777" y="2408878"/>
            <a:ext cx="7485795" cy="146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4"/>
              </a:lnSpc>
            </a:pPr>
            <a:r>
              <a:rPr lang="en-US" sz="1175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68777" y="3824731"/>
            <a:ext cx="9120734" cy="236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1"/>
              </a:lnSpc>
            </a:pPr>
            <a:r>
              <a:rPr lang="en-US" sz="22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aim of our project is to detect lung diseases from chest X-rays using computer vision and ML...The diseases that contain in our datasets are Bacterial &amp; Viral Pneumonia, COVID-19, Tuberculosis. The importance is to Helps doctors diagnose faster, especially in rural areas.</a:t>
            </a:r>
          </a:p>
          <a:p>
            <a:pPr algn="just" marL="0" indent="0" lvl="1">
              <a:lnSpc>
                <a:spcPts val="31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323472"/>
            <a:ext cx="1142425" cy="1078034"/>
          </a:xfrm>
          <a:custGeom>
            <a:avLst/>
            <a:gdLst/>
            <a:ahLst/>
            <a:cxnLst/>
            <a:rect r="r" b="b" t="t" l="l"/>
            <a:pathLst>
              <a:path h="1078034" w="1142425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945775"/>
            <a:ext cx="1142425" cy="1078034"/>
          </a:xfrm>
          <a:custGeom>
            <a:avLst/>
            <a:gdLst/>
            <a:ahLst/>
            <a:cxnLst/>
            <a:rect r="r" b="b" t="t" l="l"/>
            <a:pathLst>
              <a:path h="1078034" w="1142425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566734"/>
            <a:ext cx="1142425" cy="1078034"/>
          </a:xfrm>
          <a:custGeom>
            <a:avLst/>
            <a:gdLst/>
            <a:ahLst/>
            <a:cxnLst/>
            <a:rect r="r" b="b" t="t" l="l"/>
            <a:pathLst>
              <a:path h="1078034" w="1142425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46142" y="7721455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941974">
            <a:off x="14079552" y="-195943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18238"/>
            <a:ext cx="7717442" cy="151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5"/>
              </a:lnSpc>
            </a:pPr>
            <a:r>
              <a:rPr lang="en-US" sz="12116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47122" y="4356931"/>
            <a:ext cx="7740379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Lung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diseases are still widespread and deadly if not detected early.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447122" y="5943455"/>
            <a:ext cx="774037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helps doctors make faster decisions and can potentially save lives.</a:t>
            </a:r>
          </a:p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47122" y="7564414"/>
            <a:ext cx="7740379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Many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people in rural or remote areas don’t have access to expert doctors or radiologists.Because of that, diseases like pneumonia, COVID-19, and TB may not be diagnosed in time.So, we created a system that can automatically detect these diseases from chest X-rays using machine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0298" y="4673577"/>
            <a:ext cx="5792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0298" y="6295880"/>
            <a:ext cx="5792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0298" y="7919159"/>
            <a:ext cx="5792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0473" y="2488892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32194">
            <a:off x="14873751" y="6504927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53965" y="1327151"/>
            <a:ext cx="6661349" cy="131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</a:pPr>
            <a:r>
              <a:rPr lang="en-US" sz="1045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31607" y="3736975"/>
            <a:ext cx="8332917" cy="644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</a:t>
            </a:r>
            <a:r>
              <a:rPr lang="en-US" sz="282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 Disease Chest X-ray Dataset</a:t>
            </a:r>
          </a:p>
          <a:p>
            <a:pPr algn="just" marL="609346" indent="-304673" lvl="1">
              <a:lnSpc>
                <a:spcPts val="3951"/>
              </a:lnSpc>
              <a:spcBef>
                <a:spcPct val="0"/>
              </a:spcBef>
              <a:buFont typeface="Arial"/>
              <a:buChar char="•"/>
            </a:pPr>
            <a:r>
              <a:rPr lang="en-US" sz="282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Classes: Normal, Bacterial Pneumonia, Viral Pneumonia, COVID-19, TB</a:t>
            </a:r>
          </a:p>
          <a:p>
            <a:pPr algn="just">
              <a:lnSpc>
                <a:spcPts val="3951"/>
              </a:lnSpc>
              <a:spcBef>
                <a:spcPct val="0"/>
              </a:spcBef>
            </a:pPr>
          </a:p>
          <a:p>
            <a:pPr algn="just">
              <a:lnSpc>
                <a:spcPts val="3951"/>
              </a:lnSpc>
              <a:spcBef>
                <a:spcPct val="0"/>
              </a:spcBef>
            </a:pPr>
          </a:p>
          <a:p>
            <a:pPr algn="just" marL="609346" indent="-304673" lvl="1">
              <a:lnSpc>
                <a:spcPts val="3951"/>
              </a:lnSpc>
              <a:spcBef>
                <a:spcPct val="0"/>
              </a:spcBef>
              <a:buFont typeface="Arial"/>
              <a:buChar char="•"/>
            </a:pPr>
            <a:r>
              <a:rPr lang="en-US" sz="282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 Format: JPG/PNG, resized to 128x128, grayscale</a:t>
            </a:r>
          </a:p>
          <a:p>
            <a:pPr algn="just">
              <a:lnSpc>
                <a:spcPts val="3951"/>
              </a:lnSpc>
              <a:spcBef>
                <a:spcPct val="0"/>
              </a:spcBef>
            </a:pPr>
          </a:p>
          <a:p>
            <a:pPr algn="just">
              <a:lnSpc>
                <a:spcPts val="3951"/>
              </a:lnSpc>
              <a:spcBef>
                <a:spcPct val="0"/>
              </a:spcBef>
            </a:pPr>
          </a:p>
          <a:p>
            <a:pPr algn="just" marL="609346" indent="-304673" lvl="1">
              <a:lnSpc>
                <a:spcPts val="3951"/>
              </a:lnSpc>
              <a:spcBef>
                <a:spcPct val="0"/>
              </a:spcBef>
              <a:buFont typeface="Arial"/>
              <a:buChar char="•"/>
            </a:pPr>
            <a:r>
              <a:rPr lang="en-US" sz="282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Structure: train/ and test/ folders</a:t>
            </a:r>
          </a:p>
          <a:p>
            <a:pPr algn="just">
              <a:lnSpc>
                <a:spcPts val="3951"/>
              </a:lnSpc>
              <a:spcBef>
                <a:spcPct val="0"/>
              </a:spcBef>
            </a:pPr>
          </a:p>
          <a:p>
            <a:pPr algn="just">
              <a:lnSpc>
                <a:spcPts val="3951"/>
              </a:lnSpc>
              <a:spcBef>
                <a:spcPct val="0"/>
              </a:spcBef>
            </a:pPr>
          </a:p>
          <a:p>
            <a:pPr algn="just">
              <a:lnSpc>
                <a:spcPts val="39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21066"/>
            <a:ext cx="9563598" cy="172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73"/>
              </a:lnSpc>
            </a:pPr>
            <a:r>
              <a:rPr lang="en-US" sz="1381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91077" y="3512895"/>
            <a:ext cx="10983426" cy="738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system was developed using image processing and machine learning techniques to classify chest X-ray images into different lung disease categories. The steps involved are as follows: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1) Image Preprocessing: Grayscale, histogram equalization, resize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2)Feature Extraction: Histogram of Oriented Gradients (HOG)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3)Model Training: Support Vector Machine (SVM - linear &amp; RBF),RFC,KNN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4)Evaluation: Accuracy, confusion matrix, classification report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2699999">
            <a:off x="6061660" y="7996077"/>
            <a:ext cx="4855520" cy="4581845"/>
          </a:xfrm>
          <a:custGeom>
            <a:avLst/>
            <a:gdLst/>
            <a:ahLst/>
            <a:cxnLst/>
            <a:rect r="r" b="b" t="t" l="l"/>
            <a:pathLst>
              <a:path h="4581845" w="4855520">
                <a:moveTo>
                  <a:pt x="0" y="0"/>
                </a:moveTo>
                <a:lnTo>
                  <a:pt x="4855520" y="0"/>
                </a:lnTo>
                <a:lnTo>
                  <a:pt x="4855520" y="4581846"/>
                </a:lnTo>
                <a:lnTo>
                  <a:pt x="0" y="4581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9569" y="826457"/>
            <a:ext cx="13877434" cy="13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6"/>
              </a:lnSpc>
            </a:pPr>
            <a:r>
              <a:rPr lang="en-US" sz="1070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ARCHITECTURE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699999">
            <a:off x="-31121" y="8136102"/>
            <a:ext cx="2869485" cy="2707750"/>
          </a:xfrm>
          <a:custGeom>
            <a:avLst/>
            <a:gdLst/>
            <a:ahLst/>
            <a:cxnLst/>
            <a:rect r="r" b="b" t="t" l="l"/>
            <a:pathLst>
              <a:path h="2707750" w="2869485">
                <a:moveTo>
                  <a:pt x="0" y="0"/>
                </a:moveTo>
                <a:lnTo>
                  <a:pt x="2869485" y="0"/>
                </a:lnTo>
                <a:lnTo>
                  <a:pt x="2869485" y="2707750"/>
                </a:lnTo>
                <a:lnTo>
                  <a:pt x="0" y="2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50369">
            <a:off x="11393949" y="-729651"/>
            <a:ext cx="4392299" cy="4144734"/>
          </a:xfrm>
          <a:custGeom>
            <a:avLst/>
            <a:gdLst/>
            <a:ahLst/>
            <a:cxnLst/>
            <a:rect r="r" b="b" t="t" l="l"/>
            <a:pathLst>
              <a:path h="4144734" w="4392299">
                <a:moveTo>
                  <a:pt x="0" y="0"/>
                </a:moveTo>
                <a:lnTo>
                  <a:pt x="4392300" y="0"/>
                </a:lnTo>
                <a:lnTo>
                  <a:pt x="4392300" y="4144734"/>
                </a:lnTo>
                <a:lnTo>
                  <a:pt x="0" y="414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350369">
            <a:off x="10621617" y="-355395"/>
            <a:ext cx="1486768" cy="1402968"/>
          </a:xfrm>
          <a:custGeom>
            <a:avLst/>
            <a:gdLst/>
            <a:ahLst/>
            <a:cxnLst/>
            <a:rect r="r" b="b" t="t" l="l"/>
            <a:pathLst>
              <a:path h="1402968" w="1486768">
                <a:moveTo>
                  <a:pt x="0" y="0"/>
                </a:moveTo>
                <a:lnTo>
                  <a:pt x="1486768" y="0"/>
                </a:lnTo>
                <a:lnTo>
                  <a:pt x="1486768" y="1402968"/>
                </a:lnTo>
                <a:lnTo>
                  <a:pt x="0" y="140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23255" y="2169508"/>
            <a:ext cx="4041490" cy="6305494"/>
          </a:xfrm>
          <a:custGeom>
            <a:avLst/>
            <a:gdLst/>
            <a:ahLst/>
            <a:cxnLst/>
            <a:rect r="r" b="b" t="t" l="l"/>
            <a:pathLst>
              <a:path h="6305494" w="4041490">
                <a:moveTo>
                  <a:pt x="0" y="0"/>
                </a:moveTo>
                <a:lnTo>
                  <a:pt x="4041490" y="0"/>
                </a:lnTo>
                <a:lnTo>
                  <a:pt x="4041490" y="6305494"/>
                </a:lnTo>
                <a:lnTo>
                  <a:pt x="0" y="6305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06" t="0" r="-2006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6759" y="506038"/>
            <a:ext cx="9828918" cy="9274924"/>
          </a:xfrm>
          <a:custGeom>
            <a:avLst/>
            <a:gdLst/>
            <a:ahLst/>
            <a:cxnLst/>
            <a:rect r="r" b="b" t="t" l="l"/>
            <a:pathLst>
              <a:path h="9274924" w="9828918">
                <a:moveTo>
                  <a:pt x="0" y="0"/>
                </a:moveTo>
                <a:lnTo>
                  <a:pt x="9828918" y="0"/>
                </a:lnTo>
                <a:lnTo>
                  <a:pt x="9828918" y="9274924"/>
                </a:lnTo>
                <a:lnTo>
                  <a:pt x="0" y="927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892197" y="1459949"/>
            <a:ext cx="7367103" cy="73671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70967" y="725113"/>
            <a:ext cx="8049102" cy="306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8"/>
              </a:lnSpc>
            </a:pPr>
            <a:r>
              <a:rPr lang="en-US" sz="859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STREAMLIT WEB APP</a:t>
            </a:r>
          </a:p>
          <a:p>
            <a:pPr algn="l">
              <a:lnSpc>
                <a:spcPts val="7818"/>
              </a:lnSpc>
            </a:pPr>
          </a:p>
          <a:p>
            <a:pPr algn="l">
              <a:lnSpc>
                <a:spcPts val="781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04769" y="3359150"/>
            <a:ext cx="9087429" cy="314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526" indent="-241763" lvl="1">
              <a:lnSpc>
                <a:spcPts val="3135"/>
              </a:lnSpc>
              <a:spcBef>
                <a:spcPct val="0"/>
              </a:spcBef>
              <a:buFont typeface="Arial"/>
              <a:buChar char="•"/>
            </a:pPr>
            <a:r>
              <a:rPr lang="en-US" sz="2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239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eveloped a user-friendly web app for real-time testing</a:t>
            </a:r>
          </a:p>
          <a:p>
            <a:pPr algn="just">
              <a:lnSpc>
                <a:spcPts val="3135"/>
              </a:lnSpc>
              <a:spcBef>
                <a:spcPct val="0"/>
              </a:spcBef>
            </a:pPr>
          </a:p>
          <a:p>
            <a:pPr algn="just" marL="483526" indent="-241763" lvl="1">
              <a:lnSpc>
                <a:spcPts val="3135"/>
              </a:lnSpc>
              <a:spcBef>
                <a:spcPct val="0"/>
              </a:spcBef>
              <a:buFont typeface="Arial"/>
              <a:buChar char="•"/>
            </a:pPr>
            <a:r>
              <a:rPr lang="en-US" sz="2239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Upload chest X-ray &amp; choose model (SVM, RFC, KNN)</a:t>
            </a:r>
          </a:p>
          <a:p>
            <a:pPr algn="just">
              <a:lnSpc>
                <a:spcPts val="3135"/>
              </a:lnSpc>
              <a:spcBef>
                <a:spcPct val="0"/>
              </a:spcBef>
            </a:pPr>
          </a:p>
          <a:p>
            <a:pPr algn="just" marL="483526" indent="-241763" lvl="1">
              <a:lnSpc>
                <a:spcPts val="3135"/>
              </a:lnSpc>
              <a:spcBef>
                <a:spcPct val="0"/>
              </a:spcBef>
              <a:buFont typeface="Arial"/>
              <a:buChar char="•"/>
            </a:pPr>
            <a:r>
              <a:rPr lang="en-US" sz="2239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Displays prediction with confidence score</a:t>
            </a:r>
          </a:p>
          <a:p>
            <a:pPr algn="just">
              <a:lnSpc>
                <a:spcPts val="3135"/>
              </a:lnSpc>
              <a:spcBef>
                <a:spcPct val="0"/>
              </a:spcBef>
            </a:pPr>
          </a:p>
          <a:p>
            <a:pPr algn="just" marL="483526" indent="-241763" lvl="1">
              <a:lnSpc>
                <a:spcPts val="3135"/>
              </a:lnSpc>
              <a:spcBef>
                <a:spcPct val="0"/>
              </a:spcBef>
              <a:buFont typeface="Arial"/>
              <a:buChar char="•"/>
            </a:pPr>
            <a:r>
              <a:rPr lang="en-US" sz="2239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technical skills required to use</a:t>
            </a:r>
          </a:p>
          <a:p>
            <a:pPr algn="just" marL="0" indent="0" lvl="1">
              <a:lnSpc>
                <a:spcPts val="31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49054"/>
            <a:ext cx="9769984" cy="392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2343" indent="-241172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r>
              <a:rPr lang="en-US" sz="223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(RBF): 79.90% accuracy</a:t>
            </a:r>
          </a:p>
          <a:p>
            <a:pPr algn="just">
              <a:lnSpc>
                <a:spcPts val="3127"/>
              </a:lnSpc>
              <a:spcBef>
                <a:spcPct val="0"/>
              </a:spcBef>
            </a:pPr>
          </a:p>
          <a:p>
            <a:pPr algn="just" marL="482343" indent="-241172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sz="223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SVM (Linear): 75.51%</a:t>
            </a:r>
          </a:p>
          <a:p>
            <a:pPr algn="just">
              <a:lnSpc>
                <a:spcPts val="3127"/>
              </a:lnSpc>
              <a:spcBef>
                <a:spcPct val="0"/>
              </a:spcBef>
            </a:pPr>
          </a:p>
          <a:p>
            <a:pPr algn="just" marL="482343" indent="-241172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sz="223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 Forest: 72.49%</a:t>
            </a:r>
          </a:p>
          <a:p>
            <a:pPr algn="just">
              <a:lnSpc>
                <a:spcPts val="3127"/>
              </a:lnSpc>
              <a:spcBef>
                <a:spcPct val="0"/>
              </a:spcBef>
            </a:pPr>
          </a:p>
          <a:p>
            <a:pPr algn="just" marL="482343" indent="-241172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sz="223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KNN: 63.80%</a:t>
            </a:r>
          </a:p>
          <a:p>
            <a:pPr algn="just">
              <a:lnSpc>
                <a:spcPts val="3127"/>
              </a:lnSpc>
              <a:spcBef>
                <a:spcPct val="0"/>
              </a:spcBef>
            </a:pPr>
          </a:p>
          <a:p>
            <a:pPr algn="just" marL="482343" indent="-241172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sz="223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SVM (RBF) best captures complex patterns in X-rays</a:t>
            </a:r>
          </a:p>
          <a:p>
            <a:pPr algn="just" marL="0" indent="0" lvl="1">
              <a:lnSpc>
                <a:spcPts val="3127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34501" y="0"/>
            <a:ext cx="4928366" cy="4650585"/>
          </a:xfrm>
          <a:custGeom>
            <a:avLst/>
            <a:gdLst/>
            <a:ahLst/>
            <a:cxnLst/>
            <a:rect r="r" b="b" t="t" l="l"/>
            <a:pathLst>
              <a:path h="4650585" w="4928366">
                <a:moveTo>
                  <a:pt x="0" y="0"/>
                </a:moveTo>
                <a:lnTo>
                  <a:pt x="4928366" y="0"/>
                </a:lnTo>
                <a:lnTo>
                  <a:pt x="4928366" y="4650585"/>
                </a:lnTo>
                <a:lnTo>
                  <a:pt x="0" y="4650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929750">
            <a:off x="4992600" y="8193181"/>
            <a:ext cx="2257477" cy="2130237"/>
          </a:xfrm>
          <a:custGeom>
            <a:avLst/>
            <a:gdLst/>
            <a:ahLst/>
            <a:cxnLst/>
            <a:rect r="r" b="b" t="t" l="l"/>
            <a:pathLst>
              <a:path h="2130237" w="2257477">
                <a:moveTo>
                  <a:pt x="0" y="0"/>
                </a:moveTo>
                <a:lnTo>
                  <a:pt x="2257477" y="0"/>
                </a:lnTo>
                <a:lnTo>
                  <a:pt x="2257477" y="2130238"/>
                </a:lnTo>
                <a:lnTo>
                  <a:pt x="0" y="213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841106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29750">
            <a:off x="12365450" y="7912088"/>
            <a:ext cx="3468096" cy="3272622"/>
          </a:xfrm>
          <a:custGeom>
            <a:avLst/>
            <a:gdLst/>
            <a:ahLst/>
            <a:cxnLst/>
            <a:rect r="r" b="b" t="t" l="l"/>
            <a:pathLst>
              <a:path h="3272622" w="3468096">
                <a:moveTo>
                  <a:pt x="0" y="0"/>
                </a:moveTo>
                <a:lnTo>
                  <a:pt x="3468096" y="0"/>
                </a:lnTo>
                <a:lnTo>
                  <a:pt x="3468096" y="3272622"/>
                </a:lnTo>
                <a:lnTo>
                  <a:pt x="0" y="327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24507">
            <a:off x="7469357" y="1205092"/>
            <a:ext cx="2390310" cy="2255583"/>
          </a:xfrm>
          <a:custGeom>
            <a:avLst/>
            <a:gdLst/>
            <a:ahLst/>
            <a:cxnLst/>
            <a:rect r="r" b="b" t="t" l="l"/>
            <a:pathLst>
              <a:path h="2255583" w="2390310">
                <a:moveTo>
                  <a:pt x="0" y="0"/>
                </a:moveTo>
                <a:lnTo>
                  <a:pt x="2390310" y="0"/>
                </a:lnTo>
                <a:lnTo>
                  <a:pt x="2390310" y="2255583"/>
                </a:lnTo>
                <a:lnTo>
                  <a:pt x="0" y="2255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032069">
            <a:off x="9178774" y="-238900"/>
            <a:ext cx="1503889" cy="1419124"/>
          </a:xfrm>
          <a:custGeom>
            <a:avLst/>
            <a:gdLst/>
            <a:ahLst/>
            <a:cxnLst/>
            <a:rect r="r" b="b" t="t" l="l"/>
            <a:pathLst>
              <a:path h="1419124" w="1503889">
                <a:moveTo>
                  <a:pt x="0" y="0"/>
                </a:moveTo>
                <a:lnTo>
                  <a:pt x="1503889" y="0"/>
                </a:lnTo>
                <a:lnTo>
                  <a:pt x="1503889" y="1419125"/>
                </a:lnTo>
                <a:lnTo>
                  <a:pt x="0" y="1419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405725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8059" y="2583649"/>
            <a:ext cx="12014365" cy="609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578" indent="-342289" lvl="1">
              <a:lnSpc>
                <a:spcPts val="4439"/>
              </a:lnSpc>
              <a:buFont typeface="Arial"/>
              <a:buChar char="•"/>
            </a:pPr>
            <a:r>
              <a:rPr lang="en-US" sz="31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AN EFFECTIVE LUNG DISEASE DETECTION SYSTEM USING MACHINE LEARNING.</a:t>
            </a:r>
          </a:p>
          <a:p>
            <a:pPr algn="l">
              <a:lnSpc>
                <a:spcPts val="4439"/>
              </a:lnSpc>
            </a:pPr>
          </a:p>
          <a:p>
            <a:pPr algn="l" marL="684578" indent="-342289" lvl="1">
              <a:lnSpc>
                <a:spcPts val="4439"/>
              </a:lnSpc>
              <a:buFont typeface="Arial"/>
              <a:buChar char="•"/>
            </a:pPr>
            <a:r>
              <a:rPr lang="en-US" sz="31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performance with SVM RBF model.</a:t>
            </a:r>
          </a:p>
          <a:p>
            <a:pPr algn="l">
              <a:lnSpc>
                <a:spcPts val="4439"/>
              </a:lnSpc>
            </a:pPr>
          </a:p>
          <a:p>
            <a:pPr algn="l" marL="684578" indent="-342289" lvl="1">
              <a:lnSpc>
                <a:spcPts val="4439"/>
              </a:lnSpc>
              <a:buFont typeface="Arial"/>
              <a:buChar char="•"/>
            </a:pPr>
            <a:r>
              <a:rPr lang="en-US" sz="31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assist healthcare in fast and accurate diagnosis.</a:t>
            </a:r>
          </a:p>
          <a:p>
            <a:pPr algn="l">
              <a:lnSpc>
                <a:spcPts val="4439"/>
              </a:lnSpc>
            </a:pPr>
          </a:p>
          <a:p>
            <a:pPr algn="l" marL="684578" indent="-342289" lvl="1">
              <a:lnSpc>
                <a:spcPts val="4439"/>
              </a:lnSpc>
              <a:buFont typeface="Arial"/>
              <a:buChar char="•"/>
            </a:pPr>
            <a:r>
              <a:rPr lang="en-US" sz="31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Potential for real-time or rural healthcare deployment.</a:t>
            </a:r>
          </a:p>
          <a:p>
            <a:pPr algn="l" marL="0" indent="0" lvl="0">
              <a:lnSpc>
                <a:spcPts val="44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DAGmmKA2Bdo</dc:identifier>
  <dcterms:modified xsi:type="dcterms:W3CDTF">2011-08-01T06:04:30Z</dcterms:modified>
  <cp:revision>1</cp:revision>
  <dc:title>Non Text Magic Studio Magic Design for Presentations L&amp;P</dc:title>
</cp:coreProperties>
</file>